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ms-office.legacyDiagramTex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67" r:id="rId3"/>
    <p:sldId id="265" r:id="rId4"/>
    <p:sldId id="257" r:id="rId5"/>
    <p:sldId id="266" r:id="rId6"/>
    <p:sldId id="269" r:id="rId7"/>
    <p:sldId id="268" r:id="rId8"/>
    <p:sldId id="258" r:id="rId9"/>
    <p:sldId id="259" r:id="rId10"/>
    <p:sldId id="260" r:id="rId11"/>
    <p:sldId id="261" r:id="rId12"/>
    <p:sldId id="262" r:id="rId13"/>
    <p:sldId id="263" r:id="rId14"/>
    <p:sldId id="264"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86"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06/relationships/legacyDocTextInfo" Target="legacyDocTextInfo.bin"/><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6DC5886-47EA-4F40-A5A9-A87D435858F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935A9A2-8D2E-4299-9965-1458EC8A60E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0EF37F2-58DC-4BD5-87A7-4BEA9C3D6E5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25963"/>
          </a:xfrm>
        </p:spPr>
        <p:txBody>
          <a:bodyPr>
            <a:normAutofit/>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5CA5C53D-A126-4E26-8636-EA4C287E61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0A97D11-8C02-4A60-9E69-524E35808FE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A7E510-2697-42F6-BAC2-71D28FDD535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54662180-DC95-41A4-8E4B-9CB8E3807F4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71B05BF1-1A31-423C-9A6E-E30B4D643F2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91B2C1AD-6CEB-4C0F-A133-79361BC5623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214EA85-C54E-4898-BA72-A9F85C59252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9CBC4CC-2D67-4F46-B604-2F0C7531C03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7C98021-9BB8-44F3-A302-5FC25F37872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2051"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5F26DD44-1185-4A13-A772-86A4C58A5EE4}"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90" r:id="rId1"/>
    <p:sldLayoutId id="2147483691" r:id="rId2"/>
    <p:sldLayoutId id="2147483700"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1" r:id="rId12"/>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louvre.fr/img/photos/collec/ae/moyen/e10896.jpg" TargetMode="External"/><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nmnh.si.edu/VirtualTour/Tour/Second/Origins/origins2.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fontAlgn="auto" hangingPunct="1">
              <a:spcAft>
                <a:spcPts val="0"/>
              </a:spcAft>
              <a:defRPr/>
            </a:pPr>
            <a:r>
              <a:rPr lang="en-US" sz="7200" dirty="0"/>
              <a:t>Egypt</a:t>
            </a:r>
            <a:endParaRPr lang="en-US" dirty="0"/>
          </a:p>
        </p:txBody>
      </p:sp>
      <p:sp>
        <p:nvSpPr>
          <p:cNvPr id="5123" name="Rectangle 3"/>
          <p:cNvSpPr>
            <a:spLocks noGrp="1" noChangeArrowheads="1"/>
          </p:cNvSpPr>
          <p:nvPr>
            <p:ph type="subTitle" idx="1"/>
          </p:nvPr>
        </p:nvSpPr>
        <p:spPr>
          <a:xfrm>
            <a:off x="1371600" y="3332163"/>
            <a:ext cx="6400800" cy="1752600"/>
          </a:xfrm>
        </p:spPr>
        <p:txBody>
          <a:bodyPr/>
          <a:lstStyle/>
          <a:p>
            <a:pPr eaLnBrk="1" hangingPunct="1"/>
            <a:r>
              <a:rPr lang="en-US" sz="4400" dirty="0" smtClean="0">
                <a:latin typeface="Arabic Typesetting" pitchFamily="66" charset="-78"/>
                <a:cs typeface="Arabic Typesetting" pitchFamily="66" charset="-78"/>
              </a:rPr>
              <a:t>Ancient Culture,</a:t>
            </a:r>
          </a:p>
          <a:p>
            <a:pPr eaLnBrk="1" hangingPunct="1"/>
            <a:r>
              <a:rPr lang="en-US" sz="4400" dirty="0" smtClean="0">
                <a:latin typeface="Arabic Typesetting" pitchFamily="66" charset="-78"/>
                <a:cs typeface="Arabic Typesetting" pitchFamily="66" charset="-78"/>
              </a:rPr>
              <a:t>Modern Land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fontAlgn="auto" hangingPunct="1">
              <a:spcAft>
                <a:spcPts val="0"/>
              </a:spcAft>
              <a:defRPr/>
            </a:pPr>
            <a:r>
              <a:rPr lang="en-US" sz="4400" dirty="0"/>
              <a:t>Hatshepsut – Woman king</a:t>
            </a:r>
          </a:p>
        </p:txBody>
      </p:sp>
      <p:pic>
        <p:nvPicPr>
          <p:cNvPr id="11268" name="Picture 7" descr="A bust of Hatshepsut"/>
          <p:cNvPicPr>
            <a:picLocks noChangeAspect="1" noChangeArrowheads="1"/>
          </p:cNvPicPr>
          <p:nvPr/>
        </p:nvPicPr>
        <p:blipFill>
          <a:blip r:embed="rId2"/>
          <a:srcRect/>
          <a:stretch>
            <a:fillRect/>
          </a:stretch>
        </p:blipFill>
        <p:spPr bwMode="auto">
          <a:xfrm>
            <a:off x="2368550" y="1523999"/>
            <a:ext cx="4260850" cy="52069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4TN2"/>
          <p:cNvPicPr>
            <a:picLocks noChangeAspect="1" noChangeArrowheads="1"/>
          </p:cNvPicPr>
          <p:nvPr/>
        </p:nvPicPr>
        <p:blipFill>
          <a:blip r:embed="rId2"/>
          <a:srcRect/>
          <a:stretch>
            <a:fillRect/>
          </a:stretch>
        </p:blipFill>
        <p:spPr bwMode="auto">
          <a:xfrm>
            <a:off x="609600" y="1371600"/>
            <a:ext cx="1905000" cy="2543175"/>
          </a:xfrm>
          <a:prstGeom prst="rect">
            <a:avLst/>
          </a:prstGeom>
          <a:noFill/>
          <a:ln w="9525">
            <a:noFill/>
            <a:miter lim="800000"/>
            <a:headEnd/>
            <a:tailEnd/>
          </a:ln>
        </p:spPr>
      </p:pic>
      <p:sp>
        <p:nvSpPr>
          <p:cNvPr id="12291" name="Text Box 7"/>
          <p:cNvSpPr txBox="1">
            <a:spLocks noChangeArrowheads="1"/>
          </p:cNvSpPr>
          <p:nvPr/>
        </p:nvSpPr>
        <p:spPr bwMode="auto">
          <a:xfrm>
            <a:off x="685800" y="4038600"/>
            <a:ext cx="2895600" cy="2108200"/>
          </a:xfrm>
          <a:prstGeom prst="rect">
            <a:avLst/>
          </a:prstGeom>
          <a:noFill/>
          <a:ln w="9525">
            <a:noFill/>
            <a:miter lim="800000"/>
            <a:headEnd/>
            <a:tailEnd/>
          </a:ln>
        </p:spPr>
        <p:txBody>
          <a:bodyPr>
            <a:spAutoFit/>
          </a:bodyPr>
          <a:lstStyle/>
          <a:p>
            <a:pPr>
              <a:spcBef>
                <a:spcPct val="50000"/>
              </a:spcBef>
            </a:pPr>
            <a:r>
              <a:rPr lang="en-US" sz="3600">
                <a:latin typeface="Arabic Typesetting" pitchFamily="66" charset="-78"/>
                <a:cs typeface="Arabic Typesetting" pitchFamily="66" charset="-78"/>
              </a:rPr>
              <a:t>Thutmose III</a:t>
            </a:r>
          </a:p>
          <a:p>
            <a:pPr>
              <a:spcBef>
                <a:spcPct val="50000"/>
              </a:spcBef>
            </a:pPr>
            <a:r>
              <a:rPr lang="en-US" sz="3600">
                <a:latin typeface="Arabic Typesetting" pitchFamily="66" charset="-78"/>
                <a:cs typeface="Arabic Typesetting" pitchFamily="66" charset="-78"/>
              </a:rPr>
              <a:t>Golden Age of conquest</a:t>
            </a:r>
          </a:p>
        </p:txBody>
      </p:sp>
      <p:pic>
        <p:nvPicPr>
          <p:cNvPr id="12292" name="Picture 24" descr="e10896">
            <a:hlinkClick r:id="rId3"/>
          </p:cNvPr>
          <p:cNvPicPr>
            <a:picLocks noChangeAspect="1" noChangeArrowheads="1"/>
          </p:cNvPicPr>
          <p:nvPr/>
        </p:nvPicPr>
        <p:blipFill>
          <a:blip r:embed="rId4"/>
          <a:srcRect/>
          <a:stretch>
            <a:fillRect/>
          </a:stretch>
        </p:blipFill>
        <p:spPr bwMode="auto">
          <a:xfrm>
            <a:off x="6248400" y="381000"/>
            <a:ext cx="2163763" cy="2514600"/>
          </a:xfrm>
          <a:prstGeom prst="rect">
            <a:avLst/>
          </a:prstGeom>
          <a:noFill/>
          <a:ln w="9525">
            <a:noFill/>
            <a:miter lim="800000"/>
            <a:headEnd/>
            <a:tailEnd/>
          </a:ln>
        </p:spPr>
      </p:pic>
      <p:sp>
        <p:nvSpPr>
          <p:cNvPr id="12293" name="Text Box 26"/>
          <p:cNvSpPr txBox="1">
            <a:spLocks noChangeArrowheads="1"/>
          </p:cNvSpPr>
          <p:nvPr/>
        </p:nvSpPr>
        <p:spPr bwMode="auto">
          <a:xfrm>
            <a:off x="5546725" y="3200400"/>
            <a:ext cx="2378075" cy="366713"/>
          </a:xfrm>
          <a:prstGeom prst="rect">
            <a:avLst/>
          </a:prstGeom>
          <a:noFill/>
          <a:ln w="9525">
            <a:noFill/>
            <a:miter lim="800000"/>
            <a:headEnd/>
            <a:tailEnd/>
          </a:ln>
        </p:spPr>
        <p:txBody>
          <a:bodyPr>
            <a:spAutoFit/>
          </a:bodyPr>
          <a:lstStyle/>
          <a:p>
            <a:endParaRPr lang="en-US"/>
          </a:p>
        </p:txBody>
      </p:sp>
      <p:sp>
        <p:nvSpPr>
          <p:cNvPr id="12294" name="Text Box 27"/>
          <p:cNvSpPr txBox="1">
            <a:spLocks noChangeArrowheads="1"/>
          </p:cNvSpPr>
          <p:nvPr/>
        </p:nvSpPr>
        <p:spPr bwMode="auto">
          <a:xfrm>
            <a:off x="3886200" y="990600"/>
            <a:ext cx="2438400" cy="708025"/>
          </a:xfrm>
          <a:prstGeom prst="rect">
            <a:avLst/>
          </a:prstGeom>
          <a:noFill/>
          <a:ln w="9525">
            <a:noFill/>
            <a:miter lim="800000"/>
            <a:headEnd/>
            <a:tailEnd/>
          </a:ln>
        </p:spPr>
        <p:txBody>
          <a:bodyPr>
            <a:spAutoFit/>
          </a:bodyPr>
          <a:lstStyle/>
          <a:p>
            <a:pPr>
              <a:spcBef>
                <a:spcPct val="50000"/>
              </a:spcBef>
            </a:pPr>
            <a:r>
              <a:rPr lang="en-US" sz="4000">
                <a:latin typeface="Arabic Typesetting" pitchFamily="66" charset="-78"/>
                <a:cs typeface="Arabic Typesetting" pitchFamily="66" charset="-78"/>
              </a:rPr>
              <a:t>Amenhotep II</a:t>
            </a:r>
          </a:p>
        </p:txBody>
      </p:sp>
      <p:pic>
        <p:nvPicPr>
          <p:cNvPr id="12295" name="Picture 29" descr="ramsescolori"/>
          <p:cNvPicPr>
            <a:picLocks noChangeAspect="1" noChangeArrowheads="1"/>
          </p:cNvPicPr>
          <p:nvPr/>
        </p:nvPicPr>
        <p:blipFill>
          <a:blip r:embed="rId5"/>
          <a:srcRect/>
          <a:stretch>
            <a:fillRect/>
          </a:stretch>
        </p:blipFill>
        <p:spPr bwMode="auto">
          <a:xfrm>
            <a:off x="4419600" y="3733800"/>
            <a:ext cx="2289175" cy="2849563"/>
          </a:xfrm>
          <a:prstGeom prst="rect">
            <a:avLst/>
          </a:prstGeom>
          <a:noFill/>
          <a:ln w="9525">
            <a:noFill/>
            <a:miter lim="800000"/>
            <a:headEnd/>
            <a:tailEnd/>
          </a:ln>
        </p:spPr>
      </p:pic>
      <p:sp>
        <p:nvSpPr>
          <p:cNvPr id="12296" name="Text Box 30"/>
          <p:cNvSpPr txBox="1">
            <a:spLocks noChangeArrowheads="1"/>
          </p:cNvSpPr>
          <p:nvPr/>
        </p:nvSpPr>
        <p:spPr bwMode="auto">
          <a:xfrm>
            <a:off x="6934200" y="4191000"/>
            <a:ext cx="1524000" cy="646113"/>
          </a:xfrm>
          <a:prstGeom prst="rect">
            <a:avLst/>
          </a:prstGeom>
          <a:noFill/>
          <a:ln w="9525">
            <a:noFill/>
            <a:miter lim="800000"/>
            <a:headEnd/>
            <a:tailEnd/>
          </a:ln>
        </p:spPr>
        <p:txBody>
          <a:bodyPr>
            <a:spAutoFit/>
          </a:bodyPr>
          <a:lstStyle/>
          <a:p>
            <a:pPr>
              <a:spcBef>
                <a:spcPct val="50000"/>
              </a:spcBef>
            </a:pPr>
            <a:r>
              <a:rPr lang="en-US" sz="3600">
                <a:latin typeface="Arabic Typesetting" pitchFamily="66" charset="-78"/>
                <a:cs typeface="Arabic Typesetting" pitchFamily="66" charset="-78"/>
              </a:rPr>
              <a:t>Ramses II</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Diagram 5"/>
          <p:cNvGraphicFramePr>
            <a:graphicFrameLocks/>
          </p:cNvGraphicFramePr>
          <p:nvPr>
            <p:ph type="dgm" idx="1"/>
          </p:nvPr>
        </p:nvGraphicFramePr>
        <p:xfrm>
          <a:off x="457200" y="304800"/>
          <a:ext cx="8229600" cy="5821363"/>
        </p:xfrm>
        <a:graphic>
          <a:graphicData uri="http://schemas.openxmlformats.org/drawingml/2006/compatibility">
            <com:legacyDrawing xmlns:com="http://schemas.openxmlformats.org/drawingml/2006/compatibility" spid="_x0000_s1026"/>
          </a:graphicData>
        </a:graphic>
      </p:graphicFrame>
      <p:sp>
        <p:nvSpPr>
          <p:cNvPr id="1032" name="Line 11"/>
          <p:cNvSpPr>
            <a:spLocks noChangeShapeType="1"/>
          </p:cNvSpPr>
          <p:nvPr/>
        </p:nvSpPr>
        <p:spPr bwMode="auto">
          <a:xfrm>
            <a:off x="2819400" y="4800600"/>
            <a:ext cx="3505200" cy="0"/>
          </a:xfrm>
          <a:prstGeom prst="line">
            <a:avLst/>
          </a:prstGeom>
          <a:noFill/>
          <a:ln w="9525">
            <a:solidFill>
              <a:schemeClr val="tx1"/>
            </a:solidFill>
            <a:round/>
            <a:headEnd/>
            <a:tailEnd/>
          </a:ln>
        </p:spPr>
        <p:txBody>
          <a:bodyPr/>
          <a:lstStyle/>
          <a:p>
            <a:endParaRPr lang="en-US"/>
          </a:p>
        </p:txBody>
      </p:sp>
      <p:cxnSp>
        <p:nvCxnSpPr>
          <p:cNvPr id="9" name="Straight Connector 8"/>
          <p:cNvCxnSpPr/>
          <p:nvPr/>
        </p:nvCxnSpPr>
        <p:spPr>
          <a:xfrm>
            <a:off x="3505200" y="3200400"/>
            <a:ext cx="21336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descr="Alphabets%20of%20Hieroglyphics%20Hieratic%20Phoenician%20(a"/>
          <p:cNvPicPr>
            <a:picLocks noChangeAspect="1" noChangeArrowheads="1"/>
          </p:cNvPicPr>
          <p:nvPr/>
        </p:nvPicPr>
        <p:blipFill>
          <a:blip r:embed="rId2"/>
          <a:srcRect/>
          <a:stretch>
            <a:fillRect/>
          </a:stretch>
        </p:blipFill>
        <p:spPr bwMode="auto">
          <a:xfrm>
            <a:off x="304800" y="304800"/>
            <a:ext cx="843280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304800"/>
            <a:ext cx="4648200" cy="1143000"/>
          </a:xfrm>
        </p:spPr>
        <p:txBody>
          <a:bodyPr>
            <a:normAutofit fontScale="90000"/>
          </a:bodyPr>
          <a:lstStyle/>
          <a:p>
            <a:pPr eaLnBrk="1" fontAlgn="auto" hangingPunct="1">
              <a:spcAft>
                <a:spcPts val="0"/>
              </a:spcAft>
              <a:defRPr/>
            </a:pPr>
            <a:r>
              <a:rPr lang="en-US" sz="4400" dirty="0"/>
              <a:t>Mummification   </a:t>
            </a:r>
            <a:r>
              <a:rPr lang="en-US" sz="4000" dirty="0"/>
              <a:t/>
            </a:r>
            <a:br>
              <a:rPr lang="en-US" sz="4000" dirty="0"/>
            </a:br>
            <a:endParaRPr lang="en-US" sz="4000" dirty="0"/>
          </a:p>
        </p:txBody>
      </p:sp>
      <p:sp>
        <p:nvSpPr>
          <p:cNvPr id="14339" name="Rectangle 3"/>
          <p:cNvSpPr>
            <a:spLocks noGrp="1" noChangeArrowheads="1"/>
          </p:cNvSpPr>
          <p:nvPr>
            <p:ph idx="1"/>
          </p:nvPr>
        </p:nvSpPr>
        <p:spPr>
          <a:xfrm>
            <a:off x="228600" y="1447800"/>
            <a:ext cx="5486400" cy="4953000"/>
          </a:xfrm>
        </p:spPr>
        <p:txBody>
          <a:bodyPr>
            <a:normAutofit fontScale="92500"/>
          </a:bodyPr>
          <a:lstStyle/>
          <a:p>
            <a:pPr marL="548640" indent="-411480" eaLnBrk="1" fontAlgn="auto" hangingPunct="1">
              <a:lnSpc>
                <a:spcPct val="80000"/>
              </a:lnSpc>
              <a:spcAft>
                <a:spcPts val="0"/>
              </a:spcAft>
              <a:buClr>
                <a:schemeClr val="tx1">
                  <a:shade val="95000"/>
                </a:schemeClr>
              </a:buClr>
              <a:buFont typeface="Wingdings 2"/>
              <a:buChar char=""/>
              <a:defRPr/>
            </a:pPr>
            <a:endParaRPr lang="en-US" sz="900" dirty="0"/>
          </a:p>
          <a:p>
            <a:pPr marL="548640" indent="-411480" eaLnBrk="1" fontAlgn="auto" hangingPunct="1">
              <a:lnSpc>
                <a:spcPct val="80000"/>
              </a:lnSpc>
              <a:spcAft>
                <a:spcPts val="0"/>
              </a:spcAft>
              <a:buClr>
                <a:schemeClr val="tx1">
                  <a:shade val="95000"/>
                </a:schemeClr>
              </a:buClr>
              <a:buFont typeface="Wingdings 2"/>
              <a:buChar char=""/>
              <a:defRPr/>
            </a:pPr>
            <a:r>
              <a:rPr lang="en-US" sz="3600" dirty="0">
                <a:latin typeface="Arabic Typesetting" pitchFamily="66" charset="-78"/>
                <a:cs typeface="Arabic Typesetting" pitchFamily="66" charset="-78"/>
              </a:rPr>
              <a:t>Remove all </a:t>
            </a:r>
            <a:r>
              <a:rPr lang="en-US" sz="3600" dirty="0" err="1">
                <a:latin typeface="Arabic Typesetting" pitchFamily="66" charset="-78"/>
                <a:cs typeface="Arabic Typesetting" pitchFamily="66" charset="-78"/>
              </a:rPr>
              <a:t>decayable</a:t>
            </a:r>
            <a:r>
              <a:rPr lang="en-US" sz="3600" dirty="0">
                <a:latin typeface="Arabic Typesetting" pitchFamily="66" charset="-78"/>
                <a:cs typeface="Arabic Typesetting" pitchFamily="66" charset="-78"/>
              </a:rPr>
              <a:t> internal parts</a:t>
            </a:r>
          </a:p>
          <a:p>
            <a:pPr marL="548640" indent="-411480" eaLnBrk="1" fontAlgn="auto" hangingPunct="1">
              <a:lnSpc>
                <a:spcPct val="80000"/>
              </a:lnSpc>
              <a:spcAft>
                <a:spcPts val="0"/>
              </a:spcAft>
              <a:buClr>
                <a:schemeClr val="tx1">
                  <a:shade val="95000"/>
                </a:schemeClr>
              </a:buClr>
              <a:buFont typeface="Wingdings 2"/>
              <a:buChar char=""/>
              <a:defRPr/>
            </a:pPr>
            <a:r>
              <a:rPr lang="en-US" sz="3600" dirty="0">
                <a:latin typeface="Arabic Typesetting" pitchFamily="66" charset="-78"/>
                <a:cs typeface="Arabic Typesetting" pitchFamily="66" charset="-78"/>
              </a:rPr>
              <a:t>Brain pulled out through nostrils</a:t>
            </a:r>
          </a:p>
          <a:p>
            <a:pPr marL="548640" indent="-411480" eaLnBrk="1" fontAlgn="auto" hangingPunct="1">
              <a:lnSpc>
                <a:spcPct val="80000"/>
              </a:lnSpc>
              <a:spcAft>
                <a:spcPts val="0"/>
              </a:spcAft>
              <a:buClr>
                <a:schemeClr val="tx1">
                  <a:shade val="95000"/>
                </a:schemeClr>
              </a:buClr>
              <a:buFont typeface="Wingdings 2"/>
              <a:buChar char=""/>
              <a:defRPr/>
            </a:pPr>
            <a:r>
              <a:rPr lang="en-US" sz="3600" dirty="0">
                <a:latin typeface="Arabic Typesetting" pitchFamily="66" charset="-78"/>
                <a:cs typeface="Arabic Typesetting" pitchFamily="66" charset="-78"/>
              </a:rPr>
              <a:t>Heart was left in place, believed to be the center of being and intelligence</a:t>
            </a:r>
          </a:p>
          <a:p>
            <a:pPr marL="548640" indent="-411480" eaLnBrk="1" fontAlgn="auto" hangingPunct="1">
              <a:lnSpc>
                <a:spcPct val="80000"/>
              </a:lnSpc>
              <a:spcAft>
                <a:spcPts val="0"/>
              </a:spcAft>
              <a:buClr>
                <a:schemeClr val="tx1">
                  <a:shade val="95000"/>
                </a:schemeClr>
              </a:buClr>
              <a:buFont typeface="Wingdings 2"/>
              <a:buChar char=""/>
              <a:defRPr/>
            </a:pPr>
            <a:r>
              <a:rPr lang="en-US" sz="3600" dirty="0">
                <a:latin typeface="Arabic Typesetting" pitchFamily="66" charset="-78"/>
                <a:cs typeface="Arabic Typesetting" pitchFamily="66" charset="-78"/>
              </a:rPr>
              <a:t>Organs stored in jars or boxes</a:t>
            </a:r>
          </a:p>
          <a:p>
            <a:pPr marL="548640" indent="-411480" eaLnBrk="1" fontAlgn="auto" hangingPunct="1">
              <a:lnSpc>
                <a:spcPct val="80000"/>
              </a:lnSpc>
              <a:spcAft>
                <a:spcPts val="0"/>
              </a:spcAft>
              <a:buClr>
                <a:schemeClr val="tx1">
                  <a:shade val="95000"/>
                </a:schemeClr>
              </a:buClr>
              <a:buFont typeface="Wingdings 2"/>
              <a:buChar char=""/>
              <a:defRPr/>
            </a:pPr>
            <a:r>
              <a:rPr lang="en-US" sz="3600" dirty="0">
                <a:latin typeface="Arabic Typesetting" pitchFamily="66" charset="-78"/>
                <a:cs typeface="Arabic Typesetting" pitchFamily="66" charset="-78"/>
              </a:rPr>
              <a:t>Moisture then pulled out of body with a type of salt</a:t>
            </a:r>
          </a:p>
          <a:p>
            <a:pPr marL="548640" indent="-411480" eaLnBrk="1" fontAlgn="auto" hangingPunct="1">
              <a:lnSpc>
                <a:spcPct val="80000"/>
              </a:lnSpc>
              <a:spcAft>
                <a:spcPts val="0"/>
              </a:spcAft>
              <a:buClr>
                <a:schemeClr val="tx1">
                  <a:shade val="95000"/>
                </a:schemeClr>
              </a:buClr>
              <a:buFont typeface="Wingdings 2"/>
              <a:buChar char=""/>
              <a:defRPr/>
            </a:pPr>
            <a:r>
              <a:rPr lang="en-US" sz="3600" dirty="0">
                <a:latin typeface="Arabic Typesetting" pitchFamily="66" charset="-78"/>
                <a:cs typeface="Arabic Typesetting" pitchFamily="66" charset="-78"/>
              </a:rPr>
              <a:t>Body wrapped in hundreds of yards of linen</a:t>
            </a:r>
          </a:p>
          <a:p>
            <a:pPr marL="548640" indent="-411480" eaLnBrk="1" fontAlgn="auto" hangingPunct="1">
              <a:lnSpc>
                <a:spcPct val="80000"/>
              </a:lnSpc>
              <a:spcAft>
                <a:spcPts val="0"/>
              </a:spcAft>
              <a:buClr>
                <a:schemeClr val="tx1">
                  <a:shade val="95000"/>
                </a:schemeClr>
              </a:buClr>
              <a:buFont typeface="Wingdings 2"/>
              <a:buChar char=""/>
              <a:defRPr/>
            </a:pPr>
            <a:r>
              <a:rPr lang="en-US" sz="3600" dirty="0">
                <a:latin typeface="Arabic Typesetting" pitchFamily="66" charset="-78"/>
                <a:cs typeface="Arabic Typesetting" pitchFamily="66" charset="-78"/>
              </a:rPr>
              <a:t>Formal funeral rituals performed</a:t>
            </a:r>
          </a:p>
          <a:p>
            <a:pPr marL="548640" indent="-411480" eaLnBrk="1" fontAlgn="auto" hangingPunct="1">
              <a:lnSpc>
                <a:spcPct val="80000"/>
              </a:lnSpc>
              <a:spcAft>
                <a:spcPts val="0"/>
              </a:spcAft>
              <a:buClr>
                <a:schemeClr val="tx1">
                  <a:shade val="95000"/>
                </a:schemeClr>
              </a:buClr>
              <a:buFont typeface="Wingdings 2"/>
              <a:buChar char=""/>
              <a:defRPr/>
            </a:pPr>
            <a:endParaRPr lang="en-US" sz="900" dirty="0"/>
          </a:p>
          <a:p>
            <a:pPr marL="548640" indent="-411480" eaLnBrk="1" fontAlgn="auto" hangingPunct="1">
              <a:lnSpc>
                <a:spcPct val="80000"/>
              </a:lnSpc>
              <a:spcAft>
                <a:spcPts val="0"/>
              </a:spcAft>
              <a:buClr>
                <a:schemeClr val="tx1">
                  <a:shade val="95000"/>
                </a:schemeClr>
              </a:buClr>
              <a:buFont typeface="Wingdings 2"/>
              <a:buChar char=""/>
              <a:defRPr/>
            </a:pPr>
            <a:endParaRPr lang="en-US" sz="900" dirty="0"/>
          </a:p>
          <a:p>
            <a:pPr marL="548640" indent="-411480" eaLnBrk="1" fontAlgn="auto" hangingPunct="1">
              <a:lnSpc>
                <a:spcPct val="80000"/>
              </a:lnSpc>
              <a:spcAft>
                <a:spcPts val="0"/>
              </a:spcAft>
              <a:buClr>
                <a:schemeClr val="tx1">
                  <a:shade val="95000"/>
                </a:schemeClr>
              </a:buClr>
              <a:buFont typeface="Wingdings 2"/>
              <a:buChar char=""/>
              <a:defRPr/>
            </a:pPr>
            <a:endParaRPr lang="en-US" sz="900" dirty="0"/>
          </a:p>
        </p:txBody>
      </p:sp>
      <p:pic>
        <p:nvPicPr>
          <p:cNvPr id="14340" name="Picture 5" descr="Photo of Egyptian Mummy Coffins">
            <a:hlinkClick r:id="rId2"/>
          </p:cNvPr>
          <p:cNvPicPr>
            <a:picLocks noChangeAspect="1" noChangeArrowheads="1"/>
          </p:cNvPicPr>
          <p:nvPr/>
        </p:nvPicPr>
        <p:blipFill>
          <a:blip r:embed="rId3"/>
          <a:srcRect/>
          <a:stretch>
            <a:fillRect/>
          </a:stretch>
        </p:blipFill>
        <p:spPr bwMode="auto">
          <a:xfrm>
            <a:off x="5791200" y="609600"/>
            <a:ext cx="2981325"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EGYPT</a:t>
            </a:r>
            <a:endParaRPr lang="en-US" dirty="0"/>
          </a:p>
        </p:txBody>
      </p:sp>
      <p:sp>
        <p:nvSpPr>
          <p:cNvPr id="3" name="Content Placeholder 2"/>
          <p:cNvSpPr>
            <a:spLocks noGrp="1"/>
          </p:cNvSpPr>
          <p:nvPr>
            <p:ph idx="1"/>
          </p:nvPr>
        </p:nvSpPr>
        <p:spPr/>
        <p:txBody>
          <a:bodyPr anchor="ctr"/>
          <a:lstStyle/>
          <a:p>
            <a:pPr>
              <a:buBlip>
                <a:blip r:embed="rId2"/>
              </a:buBlip>
            </a:pPr>
            <a:r>
              <a:rPr lang="en-US" sz="3600" dirty="0" smtClean="0">
                <a:latin typeface="Arabic Typesetting" pitchFamily="66" charset="-78"/>
                <a:cs typeface="Arabic Typesetting" pitchFamily="66" charset="-78"/>
              </a:rPr>
              <a:t>The Nile River Valley Civilization started at the northern most peak of the Nile River at the time of the Neolithic Revolution.  </a:t>
            </a:r>
          </a:p>
          <a:p>
            <a:pPr>
              <a:buBlip>
                <a:blip r:embed="rId2"/>
              </a:buBlip>
            </a:pPr>
            <a:r>
              <a:rPr lang="en-US" sz="3600" dirty="0" smtClean="0">
                <a:latin typeface="Arabic Typesetting" pitchFamily="66" charset="-78"/>
                <a:cs typeface="Arabic Typesetting" pitchFamily="66" charset="-78"/>
              </a:rPr>
              <a:t>This early civilization formed down the lush fields of the Nile River. Protected by the water and desert, the civilization was able to grow into Egypt and surrounding colonies.</a:t>
            </a:r>
            <a:endParaRPr lang="en-US" sz="3600" dirty="0">
              <a:latin typeface="Arabic Typesetting" pitchFamily="66" charset="-78"/>
              <a:cs typeface="Arabic Typesetting" pitchFamily="66"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8200" y="76200"/>
            <a:ext cx="4495800" cy="1143000"/>
          </a:xfrm>
        </p:spPr>
        <p:txBody>
          <a:bodyPr>
            <a:normAutofit fontScale="90000"/>
          </a:bodyPr>
          <a:lstStyle/>
          <a:p>
            <a:pPr eaLnBrk="1" hangingPunct="1">
              <a:defRPr/>
            </a:pPr>
            <a:r>
              <a:rPr lang="en-US" dirty="0" smtClean="0"/>
              <a:t>Impact of Geography</a:t>
            </a:r>
            <a:endParaRPr lang="en-US" dirty="0"/>
          </a:p>
        </p:txBody>
      </p:sp>
      <p:pic>
        <p:nvPicPr>
          <p:cNvPr id="7171" name="Content Placeholder 3" descr="c_nile_map.jpg"/>
          <p:cNvPicPr>
            <a:picLocks noGrp="1" noChangeAspect="1"/>
          </p:cNvPicPr>
          <p:nvPr>
            <p:ph idx="1"/>
          </p:nvPr>
        </p:nvPicPr>
        <p:blipFill>
          <a:blip r:embed="rId2"/>
          <a:srcRect/>
          <a:stretch>
            <a:fillRect/>
          </a:stretch>
        </p:blipFill>
        <p:spPr>
          <a:xfrm>
            <a:off x="0" y="0"/>
            <a:ext cx="4829175" cy="6858000"/>
          </a:xfrm>
        </p:spPr>
      </p:pic>
      <p:sp>
        <p:nvSpPr>
          <p:cNvPr id="5" name="Rectangle 3"/>
          <p:cNvSpPr txBox="1">
            <a:spLocks noChangeArrowheads="1"/>
          </p:cNvSpPr>
          <p:nvPr/>
        </p:nvSpPr>
        <p:spPr bwMode="auto">
          <a:xfrm>
            <a:off x="4724400" y="1371600"/>
            <a:ext cx="4419600" cy="5334000"/>
          </a:xfrm>
          <a:prstGeom prst="rect">
            <a:avLst/>
          </a:prstGeom>
          <a:noFill/>
          <a:ln w="9525">
            <a:noFill/>
            <a:miter lim="800000"/>
            <a:headEnd/>
            <a:tailEnd/>
          </a:ln>
        </p:spPr>
        <p:txBody>
          <a:bodyPr>
            <a:noAutofit/>
          </a:bodyPr>
          <a:lstStyle/>
          <a:p>
            <a:pPr marL="547688" indent="-411163">
              <a:spcBef>
                <a:spcPct val="20000"/>
              </a:spcBef>
              <a:buClr>
                <a:srgbClr val="F9F9F9"/>
              </a:buClr>
              <a:buSzPct val="65000"/>
              <a:defRPr/>
            </a:pPr>
            <a:r>
              <a:rPr lang="en-US" sz="2500" dirty="0">
                <a:latin typeface="Arabic Typesetting" pitchFamily="66" charset="-78"/>
                <a:cs typeface="Arabic Typesetting" pitchFamily="66" charset="-78"/>
              </a:rPr>
              <a:t>Geography for the Nile River Valley Civilization was very important.  </a:t>
            </a:r>
            <a:endParaRPr lang="en-US" sz="2500" dirty="0" smtClean="0">
              <a:latin typeface="Arabic Typesetting" pitchFamily="66" charset="-78"/>
              <a:cs typeface="Arabic Typesetting" pitchFamily="66" charset="-78"/>
            </a:endParaRPr>
          </a:p>
          <a:p>
            <a:pPr marL="547688" indent="-411163">
              <a:spcBef>
                <a:spcPct val="20000"/>
              </a:spcBef>
              <a:buClr>
                <a:srgbClr val="F9F9F9"/>
              </a:buClr>
              <a:buSzPct val="65000"/>
              <a:defRPr/>
            </a:pPr>
            <a:r>
              <a:rPr lang="en-US" sz="2500" dirty="0" smtClean="0">
                <a:latin typeface="Arabic Typesetting" pitchFamily="66" charset="-78"/>
                <a:cs typeface="Arabic Typesetting" pitchFamily="66" charset="-78"/>
              </a:rPr>
              <a:t>The seas around the civilization served a barrier against war and disease.</a:t>
            </a:r>
          </a:p>
          <a:p>
            <a:pPr marL="547688" indent="-411163">
              <a:spcBef>
                <a:spcPct val="20000"/>
              </a:spcBef>
              <a:buClr>
                <a:srgbClr val="F9F9F9"/>
              </a:buClr>
              <a:buSzPct val="65000"/>
              <a:defRPr/>
            </a:pPr>
            <a:r>
              <a:rPr lang="en-US" sz="2500" dirty="0" smtClean="0">
                <a:latin typeface="Arabic Typesetting" pitchFamily="66" charset="-78"/>
                <a:cs typeface="Arabic Typesetting" pitchFamily="66" charset="-78"/>
              </a:rPr>
              <a:t>The </a:t>
            </a:r>
            <a:r>
              <a:rPr lang="en-US" sz="2500" dirty="0">
                <a:latin typeface="Arabic Typesetting" pitchFamily="66" charset="-78"/>
                <a:cs typeface="Arabic Typesetting" pitchFamily="66" charset="-78"/>
              </a:rPr>
              <a:t>Nile would flood each year starting in July and lasting until November.  </a:t>
            </a:r>
          </a:p>
          <a:p>
            <a:pPr marL="547688" indent="-411163">
              <a:spcBef>
                <a:spcPct val="20000"/>
              </a:spcBef>
              <a:buClr>
                <a:srgbClr val="F9F9F9"/>
              </a:buClr>
              <a:buSzPct val="65000"/>
              <a:defRPr/>
            </a:pPr>
            <a:r>
              <a:rPr lang="en-US" sz="2500" dirty="0">
                <a:latin typeface="Arabic Typesetting" pitchFamily="66" charset="-78"/>
                <a:cs typeface="Arabic Typesetting" pitchFamily="66" charset="-78"/>
              </a:rPr>
              <a:t>This flood would provide new, rich soil for the Egyptians and would wash away waste.  </a:t>
            </a:r>
            <a:endParaRPr lang="en-US" sz="2500" dirty="0" smtClean="0">
              <a:latin typeface="Arabic Typesetting" pitchFamily="66" charset="-78"/>
              <a:cs typeface="Arabic Typesetting" pitchFamily="66" charset="-78"/>
            </a:endParaRPr>
          </a:p>
          <a:p>
            <a:pPr marL="547688" indent="-411163">
              <a:spcBef>
                <a:spcPct val="20000"/>
              </a:spcBef>
              <a:buClr>
                <a:srgbClr val="F9F9F9"/>
              </a:buClr>
              <a:buSzPct val="65000"/>
              <a:defRPr/>
            </a:pPr>
            <a:r>
              <a:rPr lang="en-US" sz="2500" dirty="0" smtClean="0">
                <a:latin typeface="Arabic Typesetting" pitchFamily="66" charset="-78"/>
                <a:cs typeface="Arabic Typesetting" pitchFamily="66" charset="-78"/>
              </a:rPr>
              <a:t>Once the flood waters began to recede, irrigation ditches had to be cleared, fields had to be resurveyed, and landmarks had to be reestablished.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13"/>
          <p:cNvSpPr>
            <a:spLocks noChangeArrowheads="1"/>
          </p:cNvSpPr>
          <p:nvPr/>
        </p:nvSpPr>
        <p:spPr bwMode="auto">
          <a:xfrm rot="10800000">
            <a:off x="7239000" y="1905000"/>
            <a:ext cx="1057275" cy="9144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pic>
        <p:nvPicPr>
          <p:cNvPr id="6147" name="Picture 5" descr="egypt-map"/>
          <p:cNvPicPr>
            <a:picLocks noChangeAspect="1" noChangeArrowheads="1"/>
          </p:cNvPicPr>
          <p:nvPr/>
        </p:nvPicPr>
        <p:blipFill>
          <a:blip r:embed="rId2"/>
          <a:srcRect/>
          <a:stretch>
            <a:fillRect/>
          </a:stretch>
        </p:blipFill>
        <p:spPr bwMode="auto">
          <a:xfrm>
            <a:off x="152399" y="609600"/>
            <a:ext cx="4538037" cy="5715000"/>
          </a:xfrm>
          <a:prstGeom prst="rect">
            <a:avLst/>
          </a:prstGeom>
          <a:noFill/>
          <a:ln w="9525">
            <a:noFill/>
            <a:miter lim="800000"/>
            <a:headEnd/>
            <a:tailEnd/>
          </a:ln>
        </p:spPr>
      </p:pic>
      <p:sp>
        <p:nvSpPr>
          <p:cNvPr id="6150" name="Rectangle 12"/>
          <p:cNvSpPr>
            <a:spLocks noGrp="1" noChangeArrowheads="1"/>
          </p:cNvSpPr>
          <p:nvPr>
            <p:ph sz="half" idx="2"/>
          </p:nvPr>
        </p:nvSpPr>
        <p:spPr>
          <a:xfrm>
            <a:off x="4724400" y="609600"/>
            <a:ext cx="4267200" cy="5211763"/>
          </a:xfrm>
        </p:spPr>
        <p:txBody>
          <a:bodyPr/>
          <a:lstStyle/>
          <a:p>
            <a:pPr eaLnBrk="1" hangingPunct="1">
              <a:buBlip>
                <a:blip r:embed="rId3"/>
              </a:buBlip>
            </a:pPr>
            <a:r>
              <a:rPr lang="en-US" sz="3600" dirty="0" smtClean="0">
                <a:latin typeface="Arabic Typesetting" pitchFamily="66" charset="-78"/>
                <a:cs typeface="Arabic Typesetting" pitchFamily="66" charset="-78"/>
              </a:rPr>
              <a:t>Lower Egypt – is the northern portion of Egypt</a:t>
            </a:r>
          </a:p>
          <a:p>
            <a:pPr lvl="1" eaLnBrk="1" hangingPunct="1">
              <a:buFont typeface="Wingdings" pitchFamily="2" charset="2"/>
              <a:buChar char="v"/>
            </a:pPr>
            <a:r>
              <a:rPr lang="en-US" sz="3600" dirty="0" smtClean="0">
                <a:latin typeface="Arabic Typesetting" pitchFamily="66" charset="-78"/>
                <a:cs typeface="Arabic Typesetting" pitchFamily="66" charset="-78"/>
              </a:rPr>
              <a:t>Contains the delta region </a:t>
            </a:r>
          </a:p>
          <a:p>
            <a:pPr lvl="1" eaLnBrk="1" hangingPunct="1">
              <a:buFont typeface="Wingdings" pitchFamily="2" charset="2"/>
              <a:buChar char="v"/>
            </a:pPr>
            <a:r>
              <a:rPr lang="en-US" sz="3600" dirty="0" smtClean="0">
                <a:latin typeface="Arabic Typesetting" pitchFamily="66" charset="-78"/>
                <a:cs typeface="Arabic Typesetting" pitchFamily="66" charset="-78"/>
              </a:rPr>
              <a:t>Transportation into the Mediterranean</a:t>
            </a:r>
          </a:p>
          <a:p>
            <a:pPr eaLnBrk="1" hangingPunct="1">
              <a:buBlip>
                <a:blip r:embed="rId3"/>
              </a:buBlip>
            </a:pPr>
            <a:r>
              <a:rPr lang="en-US" sz="3600" dirty="0" smtClean="0">
                <a:latin typeface="Arabic Typesetting" pitchFamily="66" charset="-78"/>
                <a:cs typeface="Arabic Typesetting" pitchFamily="66" charset="-78"/>
              </a:rPr>
              <a:t>Upper Egypt – the southern portion of Egypt</a:t>
            </a:r>
          </a:p>
          <a:p>
            <a:pPr lvl="1" eaLnBrk="1" hangingPunct="1">
              <a:buFontTx/>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Nile Economy</a:t>
            </a:r>
            <a:endParaRPr lang="en-US" dirty="0"/>
          </a:p>
        </p:txBody>
      </p:sp>
      <p:pic>
        <p:nvPicPr>
          <p:cNvPr id="8195" name="Content Placeholder 3" descr="c_nile_economy.jpg"/>
          <p:cNvPicPr>
            <a:picLocks noGrp="1" noChangeAspect="1"/>
          </p:cNvPicPr>
          <p:nvPr>
            <p:ph idx="1"/>
          </p:nvPr>
        </p:nvPicPr>
        <p:blipFill>
          <a:blip r:embed="rId2"/>
          <a:srcRect/>
          <a:stretch>
            <a:fillRect/>
          </a:stretch>
        </p:blipFill>
        <p:spPr>
          <a:xfrm>
            <a:off x="228600" y="1600200"/>
            <a:ext cx="4872038" cy="2890838"/>
          </a:xfrm>
        </p:spPr>
      </p:pic>
      <p:sp>
        <p:nvSpPr>
          <p:cNvPr id="8196" name="Rectangle 4"/>
          <p:cNvSpPr>
            <a:spLocks noChangeArrowheads="1"/>
          </p:cNvSpPr>
          <p:nvPr/>
        </p:nvSpPr>
        <p:spPr bwMode="auto">
          <a:xfrm>
            <a:off x="5257800" y="1447800"/>
            <a:ext cx="3657600" cy="4401205"/>
          </a:xfrm>
          <a:prstGeom prst="rect">
            <a:avLst/>
          </a:prstGeom>
          <a:noFill/>
          <a:ln w="9525">
            <a:noFill/>
            <a:miter lim="800000"/>
            <a:headEnd/>
            <a:tailEnd/>
          </a:ln>
        </p:spPr>
        <p:txBody>
          <a:bodyPr wrap="square">
            <a:spAutoFit/>
          </a:bodyPr>
          <a:lstStyle/>
          <a:p>
            <a:r>
              <a:rPr lang="en-US" sz="2800" dirty="0">
                <a:latin typeface="Arabic Typesetting" pitchFamily="66" charset="-78"/>
                <a:cs typeface="Arabic Typesetting" pitchFamily="66" charset="-78"/>
              </a:rPr>
              <a:t>The inhabitants of the Nile River Valley Civilization depended heavily on farming.  </a:t>
            </a:r>
          </a:p>
          <a:p>
            <a:r>
              <a:rPr lang="en-US" sz="2800" dirty="0">
                <a:latin typeface="Arabic Typesetting" pitchFamily="66" charset="-78"/>
                <a:cs typeface="Arabic Typesetting" pitchFamily="66" charset="-78"/>
              </a:rPr>
              <a:t>Close proximity to the Nile allowed easy access to water needed for crops.  Seasonal flooding fertilized the land for the next year's crops. Agriculture was essential for survival, growth, and economic success.</a:t>
            </a:r>
          </a:p>
        </p:txBody>
      </p:sp>
      <p:sp>
        <p:nvSpPr>
          <p:cNvPr id="5" name="TextBox 4"/>
          <p:cNvSpPr txBox="1"/>
          <p:nvPr/>
        </p:nvSpPr>
        <p:spPr>
          <a:xfrm>
            <a:off x="228600" y="4876800"/>
            <a:ext cx="4876800" cy="1231106"/>
          </a:xfrm>
          <a:prstGeom prst="rect">
            <a:avLst/>
          </a:prstGeom>
          <a:noFill/>
        </p:spPr>
        <p:txBody>
          <a:bodyPr wrap="square" rtlCol="0">
            <a:spAutoFit/>
          </a:bodyPr>
          <a:lstStyle/>
          <a:p>
            <a:r>
              <a:rPr lang="en-US" sz="2800" dirty="0" smtClean="0">
                <a:latin typeface="Arabic Typesetting" pitchFamily="66" charset="-78"/>
                <a:cs typeface="Arabic Typesetting" pitchFamily="66" charset="-78"/>
              </a:rPr>
              <a:t>The Egyptians had to plant their crops quickly before the ground dried out and hardened.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additive="base">
                                        <p:cTn id="7" dur="500" fill="hold"/>
                                        <p:tgtEl>
                                          <p:spTgt spid="8196"/>
                                        </p:tgtEl>
                                        <p:attrNameLst>
                                          <p:attrName>ppt_x</p:attrName>
                                        </p:attrNameLst>
                                      </p:cBhvr>
                                      <p:tavLst>
                                        <p:tav tm="0">
                                          <p:val>
                                            <p:strVal val="1+#ppt_w/2"/>
                                          </p:val>
                                        </p:tav>
                                        <p:tav tm="100000">
                                          <p:val>
                                            <p:strVal val="#ppt_x"/>
                                          </p:val>
                                        </p:tav>
                                      </p:tavLst>
                                    </p:anim>
                                    <p:anim calcmode="lin" valueType="num">
                                      <p:cBhvr additive="base">
                                        <p:cTn id="8"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normAutofit/>
          </a:bodyPr>
          <a:lstStyle/>
          <a:p>
            <a:r>
              <a:rPr lang="en-US" sz="5400" cap="all" dirty="0" smtClean="0"/>
              <a:t>History</a:t>
            </a:r>
            <a:r>
              <a:rPr lang="en-US" dirty="0" smtClean="0"/>
              <a:t/>
            </a:r>
            <a:br>
              <a:rPr lang="en-US" dirty="0" smtClean="0"/>
            </a:br>
            <a:r>
              <a:rPr lang="en-US" dirty="0" smtClean="0"/>
              <a:t/>
            </a:r>
            <a:br>
              <a:rPr lang="en-US" dirty="0" smtClean="0"/>
            </a:br>
            <a:r>
              <a:rPr lang="en-US" dirty="0" smtClean="0"/>
              <a:t>Noah</a:t>
            </a:r>
            <a:br>
              <a:rPr lang="en-US" dirty="0" smtClean="0"/>
            </a:br>
            <a:r>
              <a:rPr lang="en-US" dirty="0" smtClean="0"/>
              <a:t>I</a:t>
            </a:r>
            <a:br>
              <a:rPr lang="en-US" dirty="0" smtClean="0"/>
            </a:br>
            <a:r>
              <a:rPr lang="en-US" dirty="0" smtClean="0"/>
              <a:t>Ham</a:t>
            </a:r>
            <a:br>
              <a:rPr lang="en-US" dirty="0" smtClean="0"/>
            </a:br>
            <a:r>
              <a:rPr lang="en-US" dirty="0" smtClean="0"/>
              <a:t>I</a:t>
            </a:r>
            <a:br>
              <a:rPr lang="en-US" dirty="0" smtClean="0"/>
            </a:br>
            <a:r>
              <a:rPr lang="en-US" dirty="0" err="1" smtClean="0"/>
              <a:t>Mizraim</a:t>
            </a:r>
            <a:r>
              <a:rPr lang="en-US" dirty="0" smtClean="0"/>
              <a:t/>
            </a:r>
            <a:br>
              <a:rPr lang="en-US" dirty="0" smtClean="0"/>
            </a:br>
            <a:r>
              <a:rPr lang="en-US" sz="3600" dirty="0" smtClean="0"/>
              <a:t>(another known name for Egypt)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People of Interest</a:t>
            </a:r>
            <a:endParaRPr lang="en-US" dirty="0"/>
          </a:p>
        </p:txBody>
      </p:sp>
      <p:pic>
        <p:nvPicPr>
          <p:cNvPr id="4" name="Picture 3" descr="c_nile_menes.jpg"/>
          <p:cNvPicPr>
            <a:picLocks noChangeAspect="1"/>
          </p:cNvPicPr>
          <p:nvPr/>
        </p:nvPicPr>
        <p:blipFill>
          <a:blip r:embed="rId2"/>
          <a:stretch>
            <a:fillRect/>
          </a:stretch>
        </p:blipFill>
        <p:spPr>
          <a:xfrm>
            <a:off x="533400" y="1447800"/>
            <a:ext cx="3962400" cy="4939178"/>
          </a:xfrm>
          <a:prstGeom prst="rect">
            <a:avLst/>
          </a:prstGeom>
        </p:spPr>
      </p:pic>
      <p:sp>
        <p:nvSpPr>
          <p:cNvPr id="24577" name="Rectangle 1"/>
          <p:cNvSpPr>
            <a:spLocks noChangeArrowheads="1"/>
          </p:cNvSpPr>
          <p:nvPr/>
        </p:nvSpPr>
        <p:spPr bwMode="auto">
          <a:xfrm>
            <a:off x="4876800" y="2362200"/>
            <a:ext cx="40386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Blip>
                <a:blip r:embed="rId3"/>
              </a:buBlip>
              <a:tabLst/>
            </a:pPr>
            <a:r>
              <a:rPr kumimoji="0" lang="en-US" sz="3600" b="0" i="0" u="none" strike="noStrike" cap="none" normalizeH="0" baseline="0" dirty="0" smtClean="0">
                <a:ln>
                  <a:noFill/>
                </a:ln>
                <a:solidFill>
                  <a:schemeClr val="tx1"/>
                </a:solidFill>
                <a:effectLst/>
                <a:latin typeface="Arabic Typesetting" pitchFamily="66" charset="-78"/>
                <a:cs typeface="Arabic Typesetting" pitchFamily="66" charset="-78"/>
              </a:rPr>
              <a:t> </a:t>
            </a:r>
            <a:r>
              <a:rPr kumimoji="0" lang="en-US" sz="3600" b="0" i="0" u="none" strike="noStrike" cap="none" normalizeH="0" baseline="0" dirty="0" smtClean="0">
                <a:ln>
                  <a:noFill/>
                </a:ln>
                <a:effectLst/>
                <a:latin typeface="Arabic Typesetting" pitchFamily="66" charset="-78"/>
                <a:cs typeface="Arabic Typesetting" pitchFamily="66" charset="-78"/>
              </a:rPr>
              <a:t>First Dynasty Egyptian  King</a:t>
            </a:r>
          </a:p>
          <a:p>
            <a:pPr>
              <a:buBlip>
                <a:blip r:embed="rId3"/>
              </a:buBlip>
            </a:pPr>
            <a:r>
              <a:rPr kumimoji="0" lang="en-US" sz="3600" b="0" i="0" u="none" strike="noStrike" cap="none" normalizeH="0" baseline="0" dirty="0" smtClean="0">
                <a:ln>
                  <a:noFill/>
                </a:ln>
                <a:effectLst/>
                <a:latin typeface="Arabic Typesetting" pitchFamily="66" charset="-78"/>
                <a:cs typeface="Arabic Typesetting" pitchFamily="66" charset="-78"/>
              </a:rPr>
              <a:t>  Possibly found Ancient</a:t>
            </a:r>
            <a:r>
              <a:rPr kumimoji="0" lang="en-US" sz="3600" b="0" i="0" u="none" strike="noStrike" cap="none" normalizeH="0" dirty="0" smtClean="0">
                <a:ln>
                  <a:noFill/>
                </a:ln>
                <a:effectLst/>
                <a:latin typeface="Arabic Typesetting" pitchFamily="66" charset="-78"/>
                <a:cs typeface="Arabic Typesetting" pitchFamily="66" charset="-78"/>
              </a:rPr>
              <a:t> </a:t>
            </a:r>
            <a:r>
              <a:rPr kumimoji="0" lang="en-US" sz="3600" b="0" i="0" u="none" strike="noStrike" cap="none" normalizeH="0" baseline="0" dirty="0" smtClean="0">
                <a:ln>
                  <a:noFill/>
                </a:ln>
                <a:effectLst/>
                <a:latin typeface="Arabic Typesetting" pitchFamily="66" charset="-78"/>
                <a:cs typeface="Arabic Typesetting" pitchFamily="66" charset="-78"/>
              </a:rPr>
              <a:t>Rome</a:t>
            </a:r>
          </a:p>
          <a:p>
            <a:pPr marL="0" marR="0" lvl="0" indent="0" algn="l" defTabSz="914400" rtl="0" eaLnBrk="1" fontAlgn="base" latinLnBrk="0" hangingPunct="1">
              <a:lnSpc>
                <a:spcPct val="100000"/>
              </a:lnSpc>
              <a:spcBef>
                <a:spcPct val="0"/>
              </a:spcBef>
              <a:spcAft>
                <a:spcPct val="0"/>
              </a:spcAft>
              <a:buClrTx/>
              <a:buSzTx/>
              <a:buBlip>
                <a:blip r:embed="rId3"/>
              </a:buBlip>
              <a:tabLst/>
            </a:pPr>
            <a:r>
              <a:rPr kumimoji="0" lang="en-US" sz="3600" b="0" i="0" u="none" strike="noStrike" cap="none" normalizeH="0" baseline="0" dirty="0" smtClean="0">
                <a:ln>
                  <a:noFill/>
                </a:ln>
                <a:effectLst/>
                <a:latin typeface="Arabic Typesetting" pitchFamily="66" charset="-78"/>
                <a:cs typeface="Arabic Typesetting" pitchFamily="66" charset="-78"/>
              </a:rPr>
              <a:t>  Accredited for combining upper and lower Egypt </a:t>
            </a:r>
          </a:p>
        </p:txBody>
      </p:sp>
      <p:pic>
        <p:nvPicPr>
          <p:cNvPr id="24578" name="Picture 2" descr="http://www.rivervalleycivilizations.com/images/arrowhead.png"/>
          <p:cNvPicPr>
            <a:picLocks noChangeAspect="1" noChangeArrowheads="1"/>
          </p:cNvPicPr>
          <p:nvPr/>
        </p:nvPicPr>
        <p:blipFill>
          <a:blip r:embed="rId4"/>
          <a:srcRect/>
          <a:stretch>
            <a:fillRect/>
          </a:stretch>
        </p:blipFill>
        <p:spPr bwMode="auto">
          <a:xfrm>
            <a:off x="155575" y="-411163"/>
            <a:ext cx="285750" cy="114300"/>
          </a:xfrm>
          <a:prstGeom prst="rect">
            <a:avLst/>
          </a:prstGeom>
          <a:noFill/>
        </p:spPr>
      </p:pic>
      <p:sp>
        <p:nvSpPr>
          <p:cNvPr id="9" name="Title 1"/>
          <p:cNvSpPr txBox="1">
            <a:spLocks/>
          </p:cNvSpPr>
          <p:nvPr/>
        </p:nvSpPr>
        <p:spPr>
          <a:xfrm>
            <a:off x="4495800" y="1295400"/>
            <a:ext cx="46482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41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rPr>
              <a:t>Menes</a:t>
            </a:r>
            <a:endParaRPr kumimoji="0" lang="en-US"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fontAlgn="auto" hangingPunct="1">
              <a:spcAft>
                <a:spcPts val="0"/>
              </a:spcAft>
              <a:defRPr/>
            </a:pPr>
            <a:r>
              <a:rPr lang="en-US" sz="4400" dirty="0"/>
              <a:t>Khufu’s Pyramid</a:t>
            </a:r>
          </a:p>
        </p:txBody>
      </p:sp>
      <p:sp>
        <p:nvSpPr>
          <p:cNvPr id="9219" name="Rectangle 3"/>
          <p:cNvSpPr>
            <a:spLocks noGrp="1" noChangeArrowheads="1"/>
          </p:cNvSpPr>
          <p:nvPr>
            <p:ph idx="1"/>
          </p:nvPr>
        </p:nvSpPr>
        <p:spPr/>
        <p:txBody>
          <a:bodyPr/>
          <a:lstStyle/>
          <a:p>
            <a:pPr eaLnBrk="1" hangingPunct="1"/>
            <a:endParaRPr lang="en-US" smtClean="0"/>
          </a:p>
        </p:txBody>
      </p:sp>
      <p:pic>
        <p:nvPicPr>
          <p:cNvPr id="9220" name="Picture 5" descr="khufu_pyramid"/>
          <p:cNvPicPr>
            <a:picLocks noChangeAspect="1" noChangeArrowheads="1"/>
          </p:cNvPicPr>
          <p:nvPr/>
        </p:nvPicPr>
        <p:blipFill>
          <a:blip r:embed="rId2"/>
          <a:srcRect/>
          <a:stretch>
            <a:fillRect/>
          </a:stretch>
        </p:blipFill>
        <p:spPr bwMode="auto">
          <a:xfrm>
            <a:off x="685800" y="1471613"/>
            <a:ext cx="7696200" cy="513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Autofit/>
          </a:bodyPr>
          <a:lstStyle/>
          <a:p>
            <a:pPr eaLnBrk="1" fontAlgn="auto" hangingPunct="1">
              <a:spcAft>
                <a:spcPts val="0"/>
              </a:spcAft>
              <a:defRPr/>
            </a:pPr>
            <a:r>
              <a:rPr lang="en-US" sz="4000" dirty="0"/>
              <a:t>Horse and chariot </a:t>
            </a:r>
            <a:br>
              <a:rPr lang="en-US" sz="4000" dirty="0"/>
            </a:br>
            <a:r>
              <a:rPr lang="en-US" sz="4000" dirty="0"/>
              <a:t>Donations of the </a:t>
            </a:r>
            <a:r>
              <a:rPr lang="en-US" sz="4000" dirty="0" err="1"/>
              <a:t>Hyksos</a:t>
            </a:r>
            <a:endParaRPr lang="en-US" sz="4000" dirty="0"/>
          </a:p>
        </p:txBody>
      </p:sp>
      <p:pic>
        <p:nvPicPr>
          <p:cNvPr id="10244" name="Picture 5" descr="govt04b"/>
          <p:cNvPicPr>
            <a:picLocks noChangeAspect="1" noChangeArrowheads="1"/>
          </p:cNvPicPr>
          <p:nvPr/>
        </p:nvPicPr>
        <p:blipFill>
          <a:blip r:embed="rId2"/>
          <a:srcRect/>
          <a:stretch>
            <a:fillRect/>
          </a:stretch>
        </p:blipFill>
        <p:spPr bwMode="auto">
          <a:xfrm>
            <a:off x="228600" y="1676400"/>
            <a:ext cx="8718902"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234</TotalTime>
  <Words>204</Words>
  <Application>Microsoft Office PowerPoint</Application>
  <PresentationFormat>On-screen Show (4:3)</PresentationFormat>
  <Paragraphs>56</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Lucida Sans</vt:lpstr>
      <vt:lpstr>Book Antiqua</vt:lpstr>
      <vt:lpstr>Wingdings 2</vt:lpstr>
      <vt:lpstr>Wingdings</vt:lpstr>
      <vt:lpstr>Wingdings 3</vt:lpstr>
      <vt:lpstr>Calibri</vt:lpstr>
      <vt:lpstr>Arabic Typesetting</vt:lpstr>
      <vt:lpstr>Apex</vt:lpstr>
      <vt:lpstr>Egypt</vt:lpstr>
      <vt:lpstr>EGYPT</vt:lpstr>
      <vt:lpstr>Impact of Geography</vt:lpstr>
      <vt:lpstr>Slide 4</vt:lpstr>
      <vt:lpstr>Nile Economy</vt:lpstr>
      <vt:lpstr>History  Noah I Ham I Mizraim (another known name for Egypt)</vt:lpstr>
      <vt:lpstr>People of Interest</vt:lpstr>
      <vt:lpstr>Khufu’s Pyramid</vt:lpstr>
      <vt:lpstr>Horse and chariot  Donations of the Hyksos</vt:lpstr>
      <vt:lpstr>Hatshepsut – Woman king</vt:lpstr>
      <vt:lpstr>Slide 11</vt:lpstr>
      <vt:lpstr>Slide 12</vt:lpstr>
      <vt:lpstr>Slide 13</vt:lpstr>
      <vt:lpstr>Mummification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Egypt</dc:title>
  <dc:creator>Jennifer Simonds</dc:creator>
  <cp:lastModifiedBy>Rebecca Lopez</cp:lastModifiedBy>
  <cp:revision>18</cp:revision>
  <dcterms:created xsi:type="dcterms:W3CDTF">2005-09-12T03:44:51Z</dcterms:created>
  <dcterms:modified xsi:type="dcterms:W3CDTF">2013-10-01T05:44:57Z</dcterms:modified>
</cp:coreProperties>
</file>